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09" r:id="rId3"/>
    <p:sldId id="310" r:id="rId4"/>
    <p:sldId id="256" r:id="rId5"/>
    <p:sldId id="280" r:id="rId6"/>
    <p:sldId id="257" r:id="rId7"/>
    <p:sldId id="258" r:id="rId8"/>
    <p:sldId id="260" r:id="rId9"/>
    <p:sldId id="261" r:id="rId10"/>
    <p:sldId id="263" r:id="rId11"/>
    <p:sldId id="264" r:id="rId12"/>
    <p:sldId id="267" r:id="rId13"/>
    <p:sldId id="262" r:id="rId14"/>
    <p:sldId id="269" r:id="rId15"/>
    <p:sldId id="268" r:id="rId16"/>
    <p:sldId id="272" r:id="rId17"/>
    <p:sldId id="273" r:id="rId18"/>
    <p:sldId id="274" r:id="rId19"/>
    <p:sldId id="270" r:id="rId20"/>
    <p:sldId id="275" r:id="rId21"/>
    <p:sldId id="276" r:id="rId22"/>
    <p:sldId id="311" r:id="rId23"/>
    <p:sldId id="271" r:id="rId24"/>
    <p:sldId id="279" r:id="rId25"/>
    <p:sldId id="281" r:id="rId26"/>
    <p:sldId id="282" r:id="rId27"/>
    <p:sldId id="283" r:id="rId28"/>
    <p:sldId id="284" r:id="rId29"/>
    <p:sldId id="278" r:id="rId30"/>
    <p:sldId id="286" r:id="rId31"/>
    <p:sldId id="277" r:id="rId32"/>
    <p:sldId id="287" r:id="rId33"/>
    <p:sldId id="288" r:id="rId34"/>
    <p:sldId id="285" r:id="rId35"/>
    <p:sldId id="291" r:id="rId36"/>
    <p:sldId id="289" r:id="rId37"/>
    <p:sldId id="293" r:id="rId38"/>
    <p:sldId id="296" r:id="rId39"/>
    <p:sldId id="297" r:id="rId40"/>
    <p:sldId id="298" r:id="rId41"/>
    <p:sldId id="299" r:id="rId42"/>
    <p:sldId id="290" r:id="rId43"/>
    <p:sldId id="302" r:id="rId44"/>
    <p:sldId id="303" r:id="rId45"/>
    <p:sldId id="304" r:id="rId46"/>
    <p:sldId id="292" r:id="rId47"/>
    <p:sldId id="300" r:id="rId48"/>
    <p:sldId id="301" r:id="rId49"/>
    <p:sldId id="306" r:id="rId50"/>
    <p:sldId id="307" r:id="rId51"/>
    <p:sldId id="308" r:id="rId52"/>
    <p:sldId id="305" r:id="rId53"/>
    <p:sldId id="266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17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3" d="100"/>
          <a:sy n="73" d="100"/>
        </p:scale>
        <p:origin x="-1627" y="-2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9AD4F-B116-4CD6-9516-DEAF63B9A78B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0CC78-EB8B-448F-B318-D2EC086C6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9AD4F-B116-4CD6-9516-DEAF63B9A78B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0CC78-EB8B-448F-B318-D2EC086C6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9AD4F-B116-4CD6-9516-DEAF63B9A78B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0CC78-EB8B-448F-B318-D2EC086C6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301E-C320-4C12-9B23-DEBD508167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4FB5-ABA9-4C4B-84C1-8352AD03B6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582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301E-C320-4C12-9B23-DEBD508167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4FB5-ABA9-4C4B-84C1-8352AD03B6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846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301E-C320-4C12-9B23-DEBD508167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4FB5-ABA9-4C4B-84C1-8352AD03B6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584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301E-C320-4C12-9B23-DEBD508167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4FB5-ABA9-4C4B-84C1-8352AD03B6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937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301E-C320-4C12-9B23-DEBD508167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4FB5-ABA9-4C4B-84C1-8352AD03B6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155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301E-C320-4C12-9B23-DEBD508167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4FB5-ABA9-4C4B-84C1-8352AD03B6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14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301E-C320-4C12-9B23-DEBD508167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4FB5-ABA9-4C4B-84C1-8352AD03B6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701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301E-C320-4C12-9B23-DEBD508167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4FB5-ABA9-4C4B-84C1-8352AD03B6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394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9AD4F-B116-4CD6-9516-DEAF63B9A78B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0CC78-EB8B-448F-B318-D2EC086C6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301E-C320-4C12-9B23-DEBD508167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4FB5-ABA9-4C4B-84C1-8352AD03B6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030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301E-C320-4C12-9B23-DEBD508167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4FB5-ABA9-4C4B-84C1-8352AD03B6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471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7301E-C320-4C12-9B23-DEBD508167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4FB5-ABA9-4C4B-84C1-8352AD03B6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81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9AD4F-B116-4CD6-9516-DEAF63B9A78B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0CC78-EB8B-448F-B318-D2EC086C6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9AD4F-B116-4CD6-9516-DEAF63B9A78B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0CC78-EB8B-448F-B318-D2EC086C6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9AD4F-B116-4CD6-9516-DEAF63B9A78B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0CC78-EB8B-448F-B318-D2EC086C6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9AD4F-B116-4CD6-9516-DEAF63B9A78B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0CC78-EB8B-448F-B318-D2EC086C6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9AD4F-B116-4CD6-9516-DEAF63B9A78B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0CC78-EB8B-448F-B318-D2EC086C6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9AD4F-B116-4CD6-9516-DEAF63B9A78B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0CC78-EB8B-448F-B318-D2EC086C6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9AD4F-B116-4CD6-9516-DEAF63B9A78B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0CC78-EB8B-448F-B318-D2EC086C6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9AD4F-B116-4CD6-9516-DEAF63B9A78B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0CC78-EB8B-448F-B318-D2EC086C6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7301E-C320-4C12-9B23-DEBD508167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E4FB5-ABA9-4C4B-84C1-8352AD03B6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79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gif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eg"/><Relationship Id="rId7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KMlZM9kDpMc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hyperlink" Target="../Ocean%20Videos/Discovering%20Mavericks%20by%20Josh%20Pomer%20Films-%20Trailer.mp4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://www.abc.net.au/catalyst/stories/2377157.ht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S8f9HVvezMQ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eg"/><Relationship Id="rId4" Type="http://schemas.openxmlformats.org/officeDocument/2006/relationships/hyperlink" Target="../Ocean%20Videos/Mexican%20Drop%20In%20Karma.mp4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Fp5Ds_6ck5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hyperlink" Target="../Ocean%20Videos/Surfing%20Bails%20_%20Wipeouts.mp4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O_oADJ961vo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hyperlink" Target="../Ocean%20Videos/Fusion%20surf%20film,%20Britain's%20best%20surfers%20-%20Britain's%20best%20waves..mp4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O9crPOB_9t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jpeg"/><Relationship Id="rId4" Type="http://schemas.openxmlformats.org/officeDocument/2006/relationships/hyperlink" Target="../Ocean%20Videos/Shane%20Dorian%20Jaws%20Ride.mp4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3oS_28utt2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eg"/><Relationship Id="rId4" Type="http://schemas.openxmlformats.org/officeDocument/2006/relationships/hyperlink" Target="../Ocean%20Videos/Monster%20Tow%20In%20Wave.mp4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../Ocean%20Videos/India's%20First%20Multi-Purpose%20Reef%20Goes%20Off!.mp4" TargetMode="External"/><Relationship Id="rId2" Type="http://schemas.openxmlformats.org/officeDocument/2006/relationships/hyperlink" Target="http://www.youtube.com/watch?v=mGYuj-Ow1r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../Ocean%20Videos/Standing%20river%20wave%20at%20Waimea%20Bay%20Hawaii%202011.wmv.mp4" TargetMode="External"/><Relationship Id="rId2" Type="http://schemas.openxmlformats.org/officeDocument/2006/relationships/hyperlink" Target="http://www.youtube.com/watch?v=ljVbieeFn1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urfaidinternational.org/schoolsprogra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179512" y="1124744"/>
            <a:ext cx="7772400" cy="5544616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Waves &amp; Surfing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Surfboard Design and Geometry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Power Generation from Waves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Tsunamis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Sharks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Ships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 descr="OceanMathLogoPNGclea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8820" y="4149080"/>
            <a:ext cx="2985180" cy="134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Breaking Waves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1640" y="4869160"/>
            <a:ext cx="4738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Causes Water Waves </a:t>
            </a:r>
          </a:p>
        </p:txBody>
      </p:sp>
      <p:pic>
        <p:nvPicPr>
          <p:cNvPr id="7" name="Picture 6" descr="modded diag JPG 1000wid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180154"/>
            <a:ext cx="7477361" cy="50017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99792" y="6309320"/>
            <a:ext cx="394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Bells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Beach : http://magicseaweed.com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OceanMathLogoPNGclear.png"/>
          <p:cNvPicPr>
            <a:picLocks noChangeAspect="1"/>
          </p:cNvPicPr>
          <p:nvPr/>
        </p:nvPicPr>
        <p:blipFill>
          <a:blip r:embed="rId3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Deep Water Waves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1640" y="4869160"/>
            <a:ext cx="4738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Causes Water Waves </a:t>
            </a:r>
          </a:p>
        </p:txBody>
      </p:sp>
      <p:pic>
        <p:nvPicPr>
          <p:cNvPr id="7" name="Picture 6" descr="modded diag JPG 1000wid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052736"/>
            <a:ext cx="7477361" cy="52565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51720" y="6309320"/>
            <a:ext cx="517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Image Source: http://science.kennesaw.edu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OceanMathLogoPNGclear.png"/>
          <p:cNvPicPr>
            <a:picLocks noChangeAspect="1"/>
          </p:cNvPicPr>
          <p:nvPr/>
        </p:nvPicPr>
        <p:blipFill>
          <a:blip r:embed="rId3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Water Wave Motion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908720"/>
            <a:ext cx="88552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In water waves, (in open water) :</a:t>
            </a:r>
          </a:p>
          <a:p>
            <a:r>
              <a:rPr lang="en-US" sz="3200" dirty="0" smtClean="0"/>
              <a:t>  </a:t>
            </a:r>
            <a:r>
              <a:rPr lang="en-US" sz="3200" b="1" cap="all" dirty="0" smtClean="0"/>
              <a:t>The energy travels but the water does not</a:t>
            </a:r>
            <a:r>
              <a:rPr lang="en-US" sz="3200" b="1" dirty="0" smtClean="0"/>
              <a:t> 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24328" y="6093296"/>
            <a:ext cx="1535697" cy="692696"/>
          </a:xfrm>
          <a:prstGeom prst="rect">
            <a:avLst/>
          </a:prstGeom>
        </p:spPr>
      </p:pic>
      <p:pic>
        <p:nvPicPr>
          <p:cNvPr id="8" name="Picture 7" descr="figure-17-13-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2132856"/>
            <a:ext cx="7219528" cy="40584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39752" y="6309320"/>
            <a:ext cx="436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Image Source: http://bc.outcrop.org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Water Wave Motion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836712"/>
            <a:ext cx="90875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Water Particles subjected to wave energy, move in </a:t>
            </a:r>
            <a:br>
              <a:rPr lang="en-US" sz="3200" dirty="0" smtClean="0"/>
            </a:br>
            <a:r>
              <a:rPr lang="en-US" sz="3200" dirty="0" smtClean="0"/>
              <a:t>elliptical motions, which decrease to zero with depth.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24328" y="6093296"/>
            <a:ext cx="1535697" cy="692696"/>
          </a:xfrm>
          <a:prstGeom prst="rect">
            <a:avLst/>
          </a:prstGeom>
        </p:spPr>
      </p:pic>
      <p:pic>
        <p:nvPicPr>
          <p:cNvPr id="8" name="Picture 7" descr="figure-17-13-1.jpg"/>
          <p:cNvPicPr>
            <a:picLocks noChangeAspect="1"/>
          </p:cNvPicPr>
          <p:nvPr/>
        </p:nvPicPr>
        <p:blipFill>
          <a:blip r:embed="rId3" cstate="print">
            <a:lum contrast="10000"/>
          </a:blip>
          <a:stretch>
            <a:fillRect/>
          </a:stretch>
        </p:blipFill>
        <p:spPr>
          <a:xfrm>
            <a:off x="1619672" y="1988841"/>
            <a:ext cx="5719023" cy="43927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39752" y="6309320"/>
            <a:ext cx="443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Image Source: science.kennesaw.edu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The Three Wave Zones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739" y="900009"/>
            <a:ext cx="9252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Deep Water Waves “BREAK” into Shallow Whitewater 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9752" y="6309320"/>
            <a:ext cx="443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Image Source: science.kennesaw.edu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1006modded700wideJPG.jpg"/>
          <p:cNvPicPr>
            <a:picLocks noChangeAspect="1"/>
          </p:cNvPicPr>
          <p:nvPr/>
        </p:nvPicPr>
        <p:blipFill>
          <a:blip r:embed="rId3" cstate="print">
            <a:lum bright="-10000" contrast="10000"/>
          </a:blip>
          <a:stretch>
            <a:fillRect/>
          </a:stretch>
        </p:blipFill>
        <p:spPr>
          <a:xfrm>
            <a:off x="1026658" y="1540387"/>
            <a:ext cx="6929718" cy="4840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Water Wave Equations - Shape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900009"/>
            <a:ext cx="86483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shape of water waves is not Sinusoidal, it is </a:t>
            </a:r>
            <a:br>
              <a:rPr lang="en-US" sz="3200" dirty="0" smtClean="0"/>
            </a:br>
            <a:r>
              <a:rPr lang="en-US" sz="3200" dirty="0" smtClean="0"/>
              <a:t>actually “</a:t>
            </a:r>
            <a:r>
              <a:rPr lang="en-US" sz="3200" dirty="0" err="1" smtClean="0"/>
              <a:t>Trochoidal</a:t>
            </a:r>
            <a:r>
              <a:rPr lang="en-US" sz="3200" dirty="0" smtClean="0"/>
              <a:t>” (like a Hyperbolic Tan Graph) 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6309320"/>
            <a:ext cx="585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Image Source:  http://hyperphysics.phy-astr.gsu.edu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1006modded700wideJP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2132856"/>
            <a:ext cx="6315042" cy="3384376"/>
          </a:xfrm>
          <a:prstGeom prst="rect">
            <a:avLst/>
          </a:prstGeom>
        </p:spPr>
      </p:pic>
      <p:pic>
        <p:nvPicPr>
          <p:cNvPr id="10" name="Picture 9" descr="tanhGraph740wideJPG.jpg"/>
          <p:cNvPicPr>
            <a:picLocks noChangeAspect="1"/>
          </p:cNvPicPr>
          <p:nvPr/>
        </p:nvPicPr>
        <p:blipFill>
          <a:blip r:embed="rId4" cstate="print">
            <a:lum bright="-20000" contrast="10000"/>
          </a:blip>
          <a:stretch>
            <a:fillRect/>
          </a:stretch>
        </p:blipFill>
        <p:spPr>
          <a:xfrm>
            <a:off x="6732240" y="2852936"/>
            <a:ext cx="2232248" cy="1534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496" y="5580529"/>
            <a:ext cx="9223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BUT - Deep Water waves are approximately Sinusoidal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315416"/>
            <a:ext cx="91440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9178D"/>
                </a:solidFill>
                <a:latin typeface="Bauhaus 93" pitchFamily="82" charset="0"/>
              </a:rPr>
              <a:t>Three </a:t>
            </a:r>
            <a:r>
              <a:rPr lang="en-US" sz="4000" dirty="0" smtClean="0">
                <a:solidFill>
                  <a:srgbClr val="A9178D"/>
                </a:solidFill>
                <a:latin typeface="Bauhaus 93" pitchFamily="82" charset="0"/>
              </a:rPr>
              <a:t>Zone Waves  </a:t>
            </a:r>
            <a:r>
              <a:rPr lang="en-US" sz="4000" dirty="0" smtClean="0">
                <a:solidFill>
                  <a:srgbClr val="A9178D"/>
                </a:solidFill>
                <a:latin typeface="Bauhaus 93" pitchFamily="82" charset="0"/>
              </a:rPr>
              <a:t>- Speed Equations</a:t>
            </a:r>
            <a:endParaRPr lang="en-US" sz="4000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772" y="764704"/>
            <a:ext cx="8504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“Celerity” - c - for Deep, Transitional, and Shallow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9712" y="6488668"/>
            <a:ext cx="447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Image Source:  http://scubageek.com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11" descr="WaveSpeedEquations800x600JPG.jpg"/>
          <p:cNvPicPr>
            <a:picLocks noChangeAspect="1"/>
          </p:cNvPicPr>
          <p:nvPr/>
        </p:nvPicPr>
        <p:blipFill>
          <a:blip r:embed="rId2" cstate="print"/>
          <a:srcRect l="11413" t="4851" r="15350" b="6951"/>
          <a:stretch>
            <a:fillRect/>
          </a:stretch>
        </p:blipFill>
        <p:spPr>
          <a:xfrm>
            <a:off x="1452511" y="1340768"/>
            <a:ext cx="5783785" cy="5224065"/>
          </a:xfrm>
          <a:prstGeom prst="rect">
            <a:avLst/>
          </a:prstGeom>
        </p:spPr>
      </p:pic>
      <p:pic>
        <p:nvPicPr>
          <p:cNvPr id="13" name="Picture 12" descr="OceanMathLogoPNGclea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4328" y="6093296"/>
            <a:ext cx="1535697" cy="692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315416"/>
            <a:ext cx="91440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9178D"/>
                </a:solidFill>
                <a:latin typeface="Bauhaus 93" pitchFamily="82" charset="0"/>
              </a:rPr>
              <a:t>Three </a:t>
            </a:r>
            <a:r>
              <a:rPr lang="en-US" sz="4000" dirty="0" smtClean="0">
                <a:solidFill>
                  <a:srgbClr val="A9178D"/>
                </a:solidFill>
                <a:latin typeface="Bauhaus 93" pitchFamily="82" charset="0"/>
              </a:rPr>
              <a:t>Zone Wave</a:t>
            </a:r>
            <a:r>
              <a:rPr lang="en-US" sz="4000" dirty="0" smtClean="0">
                <a:solidFill>
                  <a:srgbClr val="A9178D"/>
                </a:solidFill>
                <a:latin typeface="Bauhaus 93" pitchFamily="82" charset="0"/>
              </a:rPr>
              <a:t>s  </a:t>
            </a:r>
            <a:r>
              <a:rPr lang="en-US" sz="4000" dirty="0" smtClean="0">
                <a:solidFill>
                  <a:srgbClr val="A9178D"/>
                </a:solidFill>
                <a:latin typeface="Bauhaus 93" pitchFamily="82" charset="0"/>
              </a:rPr>
              <a:t>- Speed Equations</a:t>
            </a:r>
            <a:endParaRPr lang="en-US" sz="4000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772" y="764704"/>
            <a:ext cx="5723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Notes about the three equations </a:t>
            </a:r>
          </a:p>
        </p:txBody>
      </p:sp>
      <p:pic>
        <p:nvPicPr>
          <p:cNvPr id="12" name="Picture 11" descr="WaveSpeedEquations800x600JPG.jpg"/>
          <p:cNvPicPr>
            <a:picLocks noChangeAspect="1"/>
          </p:cNvPicPr>
          <p:nvPr/>
        </p:nvPicPr>
        <p:blipFill>
          <a:blip r:embed="rId2" cstate="print"/>
          <a:srcRect l="50913" t="4851" r="33586" b="44089"/>
          <a:stretch>
            <a:fillRect/>
          </a:stretch>
        </p:blipFill>
        <p:spPr>
          <a:xfrm>
            <a:off x="323528" y="1412776"/>
            <a:ext cx="1224136" cy="3024336"/>
          </a:xfrm>
          <a:prstGeom prst="rect">
            <a:avLst/>
          </a:prstGeom>
        </p:spPr>
      </p:pic>
      <p:pic>
        <p:nvPicPr>
          <p:cNvPr id="13" name="Picture 12" descr="OceanMathLogoPNGclea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4328" y="6093296"/>
            <a:ext cx="1535697" cy="692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1680" y="1412776"/>
            <a:ext cx="76350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en-US" sz="2400" dirty="0" smtClean="0"/>
              <a:t>- Wave Period is always constant : T is independent of d.</a:t>
            </a:r>
          </a:p>
          <a:p>
            <a:pPr marL="514350" indent="-514350"/>
            <a:r>
              <a:rPr lang="en-US" sz="2400" dirty="0" smtClean="0"/>
              <a:t> As a result, in Deep Water the wavelength “L” is constant</a:t>
            </a:r>
          </a:p>
          <a:p>
            <a:pPr marL="514350" indent="-514350"/>
            <a:r>
              <a:rPr lang="en-US" sz="2400" dirty="0" smtClean="0"/>
              <a:t> and T is constant, so the Speed is also constant. </a:t>
            </a:r>
          </a:p>
          <a:p>
            <a:pPr marL="514350" indent="-514350"/>
            <a:endParaRPr lang="en-US" sz="2400" dirty="0" smtClean="0"/>
          </a:p>
          <a:p>
            <a:pPr marL="514350" indent="-514350"/>
            <a:r>
              <a:rPr lang="en-US" sz="2400" dirty="0" smtClean="0"/>
              <a:t>- In shallow water L decreases as the square root of </a:t>
            </a:r>
          </a:p>
          <a:p>
            <a:pPr marL="514350" indent="-514350"/>
            <a:r>
              <a:rPr lang="en-US" sz="2400" dirty="0" smtClean="0"/>
              <a:t>Depth, but “T” remains the same; so the wave speed </a:t>
            </a:r>
          </a:p>
          <a:p>
            <a:pPr marL="514350" indent="-514350"/>
            <a:r>
              <a:rPr lang="en-US" sz="2400" dirty="0" smtClean="0"/>
              <a:t>decreases as the square root of gravity x water depth.</a:t>
            </a:r>
          </a:p>
          <a:p>
            <a:pPr marL="514350" indent="-514350"/>
            <a:endParaRPr lang="en-US" sz="2400" dirty="0" smtClean="0"/>
          </a:p>
          <a:p>
            <a:pPr marL="514350" indent="-514350"/>
            <a:r>
              <a:rPr lang="en-US" sz="2400" dirty="0" smtClean="0"/>
              <a:t>- If we substitute the values of Wavelength, Depth, and </a:t>
            </a:r>
          </a:p>
          <a:p>
            <a:pPr marL="514350" indent="-514350"/>
            <a:r>
              <a:rPr lang="en-US" sz="2400" dirty="0" smtClean="0"/>
              <a:t>T = 10 </a:t>
            </a:r>
            <a:r>
              <a:rPr lang="en-US" sz="2400" dirty="0" err="1" smtClean="0"/>
              <a:t>mins</a:t>
            </a:r>
            <a:r>
              <a:rPr lang="en-US" sz="2400" dirty="0" smtClean="0"/>
              <a:t>, d=4000m, L =200000m for </a:t>
            </a:r>
            <a:r>
              <a:rPr lang="en-US" sz="2400" b="1" dirty="0" smtClean="0"/>
              <a:t>Tsunami Waves</a:t>
            </a:r>
            <a:r>
              <a:rPr lang="en-US" sz="2400" dirty="0" smtClean="0"/>
              <a:t>, </a:t>
            </a:r>
            <a:endParaRPr lang="en-US" sz="2400" dirty="0"/>
          </a:p>
          <a:p>
            <a:pPr marL="514350" indent="-514350"/>
            <a:r>
              <a:rPr lang="en-US" sz="2400" dirty="0" smtClean="0"/>
              <a:t>we </a:t>
            </a:r>
            <a:r>
              <a:rPr lang="en-US" sz="2400" dirty="0" smtClean="0"/>
              <a:t>find </a:t>
            </a:r>
            <a:r>
              <a:rPr lang="en-US" sz="2400" dirty="0" smtClean="0"/>
              <a:t>that Relative </a:t>
            </a:r>
            <a:r>
              <a:rPr lang="en-US" sz="2400" dirty="0" smtClean="0"/>
              <a:t>Depth is </a:t>
            </a:r>
            <a:r>
              <a:rPr lang="en-US" sz="2400" dirty="0" err="1" smtClean="0"/>
              <a:t>d/L</a:t>
            </a:r>
            <a:r>
              <a:rPr lang="en-US" sz="2400" dirty="0" smtClean="0"/>
              <a:t> &lt; 0.05 or </a:t>
            </a:r>
            <a:r>
              <a:rPr lang="en-US" sz="2400" dirty="0" err="1" smtClean="0"/>
              <a:t>d/L</a:t>
            </a:r>
            <a:r>
              <a:rPr lang="en-US" sz="2400" dirty="0" smtClean="0"/>
              <a:t> &lt; 1/20 </a:t>
            </a:r>
            <a:endParaRPr lang="en-US" sz="2400" dirty="0" smtClean="0"/>
          </a:p>
          <a:p>
            <a:pPr marL="514350" indent="-514350"/>
            <a:r>
              <a:rPr lang="en-US" sz="2400" dirty="0"/>
              <a:t>w</a:t>
            </a:r>
            <a:r>
              <a:rPr lang="en-US" sz="2400" dirty="0" smtClean="0"/>
              <a:t>hich Mathematically </a:t>
            </a:r>
            <a:r>
              <a:rPr lang="en-US" sz="2400" dirty="0" smtClean="0"/>
              <a:t>classifies them shallow water waves.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73273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Computer Modeling Waves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836712"/>
            <a:ext cx="88569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Computer Modeling of Waves can be used as part of </a:t>
            </a:r>
            <a:br>
              <a:rPr lang="en-US" sz="2800" dirty="0" smtClean="0"/>
            </a:br>
            <a:r>
              <a:rPr lang="en-US" sz="2800" dirty="0" smtClean="0"/>
              <a:t>designing breakwaters, marinas, light houses, oil rigs, ships, </a:t>
            </a:r>
          </a:p>
          <a:p>
            <a:r>
              <a:rPr lang="en-US" sz="2800" dirty="0" smtClean="0"/>
              <a:t>tourist resorts, water fun parks, and artificial surf reefs. 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6176" y="5373216"/>
            <a:ext cx="24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Images Source: </a:t>
            </a:r>
            <a:b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Google Images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BOUSS2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348880"/>
            <a:ext cx="4126984" cy="2692064"/>
          </a:xfrm>
          <a:prstGeom prst="rect">
            <a:avLst/>
          </a:prstGeom>
        </p:spPr>
      </p:pic>
      <p:pic>
        <p:nvPicPr>
          <p:cNvPr id="10" name="Picture 9" descr="Mai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5068171"/>
            <a:ext cx="2016224" cy="1539864"/>
          </a:xfrm>
          <a:prstGeom prst="rect">
            <a:avLst/>
          </a:prstGeom>
        </p:spPr>
      </p:pic>
      <p:pic>
        <p:nvPicPr>
          <p:cNvPr id="11" name="Picture 10" descr="oceansim26.gif"/>
          <p:cNvPicPr>
            <a:picLocks noChangeAspect="1"/>
          </p:cNvPicPr>
          <p:nvPr/>
        </p:nvPicPr>
        <p:blipFill>
          <a:blip r:embed="rId5" cstate="print"/>
          <a:srcRect r="21944"/>
          <a:stretch>
            <a:fillRect/>
          </a:stretch>
        </p:blipFill>
        <p:spPr>
          <a:xfrm>
            <a:off x="4644008" y="2348880"/>
            <a:ext cx="3888432" cy="2343150"/>
          </a:xfrm>
          <a:prstGeom prst="rect">
            <a:avLst/>
          </a:prstGeom>
        </p:spPr>
      </p:pic>
      <p:pic>
        <p:nvPicPr>
          <p:cNvPr id="12" name="Picture 11" descr="o-COMPUTER-WATER-SIMULATION-facebook.jpg"/>
          <p:cNvPicPr>
            <a:picLocks noChangeAspect="1"/>
          </p:cNvPicPr>
          <p:nvPr/>
        </p:nvPicPr>
        <p:blipFill>
          <a:blip r:embed="rId6" cstate="print"/>
          <a:srcRect l="25147" r="18406" b="17328"/>
          <a:stretch>
            <a:fillRect/>
          </a:stretch>
        </p:blipFill>
        <p:spPr>
          <a:xfrm>
            <a:off x="3923928" y="5013176"/>
            <a:ext cx="1944216" cy="1557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-315416"/>
            <a:ext cx="8348464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Computer Modeling - Variables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5024709" y="3178177"/>
            <a:ext cx="551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RCPWAVE Computer Model Variables: 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5867276" y="3280337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 US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Army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Coastal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Engineering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Manual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 descr="SurfWavesFourteen550x518JPG.jpg"/>
          <p:cNvPicPr>
            <a:picLocks noChangeAspect="1"/>
          </p:cNvPicPr>
          <p:nvPr/>
        </p:nvPicPr>
        <p:blipFill>
          <a:blip r:embed="rId3" cstate="print"/>
          <a:srcRect b="8472"/>
          <a:stretch>
            <a:fillRect/>
          </a:stretch>
        </p:blipFill>
        <p:spPr>
          <a:xfrm>
            <a:off x="35496" y="836712"/>
            <a:ext cx="6985000" cy="6021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048" y="1382911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7A0000"/>
                </a:solidFill>
              </a:rPr>
              <a:t>Paul Pascoe</a:t>
            </a:r>
            <a:endParaRPr lang="en-US" dirty="0">
              <a:solidFill>
                <a:srgbClr val="7A0000"/>
              </a:solidFill>
            </a:endParaRPr>
          </a:p>
        </p:txBody>
      </p:sp>
      <p:pic>
        <p:nvPicPr>
          <p:cNvPr id="4" name="Picture 3" descr="f11 fixup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332656"/>
            <a:ext cx="2312728" cy="1872208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5" name="Picture 4" descr="surfSHO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2420888"/>
            <a:ext cx="2408575" cy="1659136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6" name="Picture 5" descr="photo_2022.gif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10431" b="24401"/>
          <a:stretch/>
        </p:blipFill>
        <p:spPr>
          <a:xfrm>
            <a:off x="3203848" y="2492896"/>
            <a:ext cx="3048000" cy="1489736"/>
          </a:xfrm>
          <a:prstGeom prst="rect">
            <a:avLst/>
          </a:prstGeom>
        </p:spPr>
      </p:pic>
      <p:pic>
        <p:nvPicPr>
          <p:cNvPr id="7" name="Picture 6" descr="PassySings.jpg"/>
          <p:cNvPicPr>
            <a:picLocks noChangeAspect="1"/>
          </p:cNvPicPr>
          <p:nvPr/>
        </p:nvPicPr>
        <p:blipFill>
          <a:blip r:embed="rId7" cstate="print"/>
          <a:srcRect l="8931"/>
          <a:stretch>
            <a:fillRect/>
          </a:stretch>
        </p:blipFill>
        <p:spPr>
          <a:xfrm>
            <a:off x="7003708" y="188640"/>
            <a:ext cx="1672748" cy="2016224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8" name="Picture 7" descr="passyIaxeBlueB540x405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04248" y="2492896"/>
            <a:ext cx="2160241" cy="1620180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 cstate="print"/>
          <a:srcRect l="11513" t="15120" r="12888" b="44246"/>
          <a:stretch>
            <a:fillRect/>
          </a:stretch>
        </p:blipFill>
        <p:spPr bwMode="auto">
          <a:xfrm>
            <a:off x="1331640" y="4437112"/>
            <a:ext cx="6696744" cy="224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189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-315416"/>
            <a:ext cx="8348464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Computer Modeling - Equations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5024709" y="3178177"/>
            <a:ext cx="551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RCPWAVE Computer Model Equations 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5867276" y="3280337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 US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Army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Coastal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Engineering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Manual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 descr="SurfWavesFourteen550x518JP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304" y="1154956"/>
            <a:ext cx="6985000" cy="538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73273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Computer Modeling Waves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963885"/>
            <a:ext cx="90364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Real Wave Equations like REF/DIF1 are programmed into </a:t>
            </a:r>
          </a:p>
          <a:p>
            <a:r>
              <a:rPr lang="en-US" sz="2800" dirty="0" smtClean="0"/>
              <a:t>Computer Apps, where we can add bathymetry data, and then adjust Equation Parameters, a</a:t>
            </a:r>
            <a:r>
              <a:rPr lang="en-US" sz="2800" dirty="0" smtClean="0"/>
              <a:t>nd </a:t>
            </a:r>
            <a:r>
              <a:rPr lang="en-US" sz="2800" dirty="0" smtClean="0"/>
              <a:t>view </a:t>
            </a:r>
            <a:r>
              <a:rPr lang="en-US" sz="2800" dirty="0" smtClean="0"/>
              <a:t>resultant effects.</a:t>
            </a:r>
            <a:endParaRPr lang="en-US" sz="2800" dirty="0" smtClean="0"/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6176" y="5373216"/>
            <a:ext cx="24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Images Source: </a:t>
            </a:r>
            <a:b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Google Images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BOUSS2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345998"/>
            <a:ext cx="4126984" cy="2692064"/>
          </a:xfrm>
          <a:prstGeom prst="rect">
            <a:avLst/>
          </a:prstGeom>
        </p:spPr>
      </p:pic>
      <p:pic>
        <p:nvPicPr>
          <p:cNvPr id="11" name="Picture 10" descr="oceansim26.gif"/>
          <p:cNvPicPr>
            <a:picLocks noChangeAspect="1"/>
          </p:cNvPicPr>
          <p:nvPr/>
        </p:nvPicPr>
        <p:blipFill>
          <a:blip r:embed="rId4" cstate="print"/>
          <a:srcRect r="21944"/>
          <a:stretch>
            <a:fillRect/>
          </a:stretch>
        </p:blipFill>
        <p:spPr>
          <a:xfrm>
            <a:off x="4644008" y="2636912"/>
            <a:ext cx="3888432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2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Effect of Sea Floor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8327" y="836712"/>
            <a:ext cx="75380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shape of the Sea Floor, (called “Bathymetry”),</a:t>
            </a:r>
          </a:p>
          <a:p>
            <a:r>
              <a:rPr lang="en-US" sz="2800" dirty="0" smtClean="0"/>
              <a:t>plays a big part in forming </a:t>
            </a:r>
            <a:r>
              <a:rPr lang="en-US" sz="2800" dirty="0" err="1" smtClean="0"/>
              <a:t>surfable</a:t>
            </a:r>
            <a:r>
              <a:rPr lang="en-US" sz="2800" dirty="0" smtClean="0"/>
              <a:t> breaking waves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59929" y="6309320"/>
            <a:ext cx="5764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Mechanics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Mavericks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at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http://www.surfline.com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SurfWavesSevenB550x427JP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696" y="1888531"/>
            <a:ext cx="5508724" cy="42767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Effect of Sea Floor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5006" y="908720"/>
            <a:ext cx="6483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Mavericks Surf Break in Northern California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13214" y="6165304"/>
            <a:ext cx="578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</a:t>
            </a:r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http://www.youtube.com/watch?v=KMlZM9kDpMc</a:t>
            </a:r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SurfWavesSevenB550x427JPG.jpg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8752" y="1628800"/>
            <a:ext cx="7691680" cy="4248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43408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Effect of Sea Floor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836712"/>
            <a:ext cx="9196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Mavericks – Power, Steep Reef, Parabolic Refraction, Grooves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87921" y="6444044"/>
            <a:ext cx="5764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Mechanics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Mavericks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at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http://www.surfline.com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 descr="mavericksBathymetry810wid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1640" y="1412776"/>
            <a:ext cx="6453109" cy="4987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43408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Effect of Tides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890717"/>
            <a:ext cx="79909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Tides change the water depth, and so the bathymetry</a:t>
            </a:r>
            <a:br>
              <a:rPr lang="en-US" sz="2800" dirty="0" smtClean="0"/>
            </a:br>
            <a:r>
              <a:rPr lang="en-US" sz="2800" dirty="0" smtClean="0"/>
              <a:t>at a particular surf break varies over the tidal period.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44127" y="6444044"/>
            <a:ext cx="365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http://photo.stellav.ru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 descr="mavericksBathymetry810wid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1640" y="1988840"/>
            <a:ext cx="6453109" cy="4304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43408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Effect of Tides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890717"/>
            <a:ext cx="89496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sea floor shape may be perfect at high tide and produce</a:t>
            </a:r>
            <a:br>
              <a:rPr lang="en-US" sz="2800" dirty="0" smtClean="0"/>
            </a:br>
            <a:r>
              <a:rPr lang="en-US" sz="2800" dirty="0" smtClean="0"/>
              <a:t>fabulous waves, but at low tide the waves are breaking on a </a:t>
            </a:r>
            <a:br>
              <a:rPr lang="en-US" sz="2800" dirty="0" smtClean="0"/>
            </a:br>
            <a:r>
              <a:rPr lang="en-US" sz="2800" dirty="0" smtClean="0"/>
              <a:t>different part of the sea bed resulting in </a:t>
            </a:r>
            <a:r>
              <a:rPr lang="en-US" sz="2800" dirty="0" err="1" smtClean="0"/>
              <a:t>unsurfable</a:t>
            </a:r>
            <a:r>
              <a:rPr lang="en-US" sz="2800" dirty="0" smtClean="0"/>
              <a:t> waves.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44127" y="6444044"/>
            <a:ext cx="419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http://www.ozcoasts.gov.au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 descr="mavericksBathymetry810wid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1640" y="2348880"/>
            <a:ext cx="6453109" cy="4162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43408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Effect of Tides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890717"/>
            <a:ext cx="831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Surfers use Data arranged in Tables called “Tide Charts”.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8038" y="6444044"/>
            <a:ext cx="504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http://www.blueoasisbeachclub.com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 descr="mavericksBathymetry810wide.jpg"/>
          <p:cNvPicPr>
            <a:picLocks noChangeAspect="1"/>
          </p:cNvPicPr>
          <p:nvPr/>
        </p:nvPicPr>
        <p:blipFill>
          <a:blip r:embed="rId2" cstate="print"/>
          <a:srcRect t="4133"/>
          <a:stretch>
            <a:fillRect/>
          </a:stretch>
        </p:blipFill>
        <p:spPr>
          <a:xfrm>
            <a:off x="1835696" y="1412776"/>
            <a:ext cx="5040560" cy="5010650"/>
          </a:xfrm>
          <a:prstGeom prst="rect">
            <a:avLst/>
          </a:prstGeom>
        </p:spPr>
      </p:pic>
      <p:pic>
        <p:nvPicPr>
          <p:cNvPr id="8" name="Picture 7" descr="OceanMathLogoPNGclea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4328" y="6093296"/>
            <a:ext cx="1535697" cy="692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Parts of a Breaking Wave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616" y="980728"/>
            <a:ext cx="8617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Catch in the Impact Zone, Ride along the Shoulder 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3648" y="6309320"/>
            <a:ext cx="644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Image 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Purchased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by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Passy’s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World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Dreamstime.com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SurfWavesNine550x350JP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616" y="1844824"/>
            <a:ext cx="6985000" cy="444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Catching a Wave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980728"/>
            <a:ext cx="7713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Surfer Momentum must </a:t>
            </a:r>
            <a:r>
              <a:rPr lang="en-US" sz="3200" dirty="0" smtClean="0">
                <a:latin typeface="Calibri"/>
              </a:rPr>
              <a:t>≈</a:t>
            </a:r>
            <a:r>
              <a:rPr lang="en-US" sz="3200" dirty="0" smtClean="0"/>
              <a:t> Wave Momentum 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02955" y="6309320"/>
            <a:ext cx="364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http://i3.mirrror.co.uk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SurfWavesNine550x350JP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6215" y="1844824"/>
            <a:ext cx="6683801" cy="444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Mathematics of Surfing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pic>
        <p:nvPicPr>
          <p:cNvPr id="4" name="Picture 3" descr="dreamstime_s_1704908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770" y="1052736"/>
            <a:ext cx="7272638" cy="4845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592" y="5877272"/>
            <a:ext cx="499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Image Purchased by Passy’s  World from Dreamstime.com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 descr="OceanMathLogoPNGclea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6256" y="5949280"/>
            <a:ext cx="2229604" cy="1005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-201265"/>
            <a:ext cx="8352928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Catching a Wave - The Equation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1052736"/>
            <a:ext cx="9001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When you Paddle, the Forces involved are as follows: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72036" y="5229200"/>
            <a:ext cx="38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Image Source: www.abc.net.au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BodysurfingLarg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1780" y="1700808"/>
            <a:ext cx="6264696" cy="35082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63788" y="4787860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Kristen ITC" pitchFamily="66" charset="0"/>
              </a:rPr>
              <a:t>D = Assistive Drag force of the wave. </a:t>
            </a:r>
            <a:endParaRPr lang="en-US" b="1" dirty="0">
              <a:latin typeface="Kristen ITC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6316" y="429309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Kristen ITC" pitchFamily="66" charset="0"/>
              </a:rPr>
              <a:t>( of surfer 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5599" y="5589240"/>
            <a:ext cx="85928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You must produce enough acceleration to get your</a:t>
            </a:r>
          </a:p>
          <a:p>
            <a:r>
              <a:rPr lang="en-US" sz="3200" dirty="0" smtClean="0"/>
              <a:t>speed as  close as possible to the wave’s speed.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2" y="-201265"/>
            <a:ext cx="8748464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Professor Neville de </a:t>
            </a:r>
            <a:r>
              <a:rPr lang="en-US" dirty="0" err="1" smtClean="0">
                <a:solidFill>
                  <a:srgbClr val="A9178D"/>
                </a:solidFill>
                <a:latin typeface="Bauhaus 93" pitchFamily="82" charset="0"/>
              </a:rPr>
              <a:t>Mestre</a:t>
            </a:r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 VIDEO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908720"/>
            <a:ext cx="91382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“ma = P + D” equation is from the following </a:t>
            </a:r>
            <a:r>
              <a:rPr lang="en-US" sz="3200" dirty="0" smtClean="0"/>
              <a:t>video</a:t>
            </a:r>
          </a:p>
          <a:p>
            <a:r>
              <a:rPr lang="en-US" sz="3200" dirty="0" smtClean="0"/>
              <a:t>featuring Professor Neville De </a:t>
            </a:r>
            <a:r>
              <a:rPr lang="en-US" sz="3200" dirty="0" err="1" smtClean="0"/>
              <a:t>Mestre</a:t>
            </a:r>
            <a:r>
              <a:rPr lang="en-US" sz="3200" dirty="0" smtClean="0"/>
              <a:t>.  </a:t>
            </a:r>
            <a:endParaRPr lang="en-US" sz="3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475656" y="5651956"/>
            <a:ext cx="5953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http://www.abc.net.au/catalyst/stories/2377157.htm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BodysurfingLarg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1720" y="2195572"/>
            <a:ext cx="4913884" cy="35082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5599" y="5589240"/>
            <a:ext cx="277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 </a:t>
            </a:r>
          </a:p>
        </p:txBody>
      </p:sp>
      <p:pic>
        <p:nvPicPr>
          <p:cNvPr id="13" name="Picture 12" descr="OceanMathLogoPNGclea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4328" y="6093296"/>
            <a:ext cx="1535697" cy="692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2" y="-201265"/>
            <a:ext cx="8748464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Paddle Speed Equation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55811" y="1116033"/>
            <a:ext cx="6284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Professor David </a:t>
            </a:r>
            <a:r>
              <a:rPr lang="en-US" sz="3200" dirty="0" err="1" smtClean="0"/>
              <a:t>Sandwell’s</a:t>
            </a:r>
            <a:r>
              <a:rPr lang="en-US" sz="3200" dirty="0" smtClean="0"/>
              <a:t> Equation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5599" y="5589240"/>
            <a:ext cx="277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72036" y="6300028"/>
            <a:ext cx="442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Image Source: http://topex.ucsd.edu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 descr="PaddleSpeedmod860wideJPG.jpg"/>
          <p:cNvPicPr>
            <a:picLocks noChangeAspect="1"/>
          </p:cNvPicPr>
          <p:nvPr/>
        </p:nvPicPr>
        <p:blipFill rotWithShape="1">
          <a:blip r:embed="rId2" cstate="print">
            <a:lum bright="-10000" contrast="10000"/>
          </a:blip>
          <a:srcRect l="13830" t="9054" r="9574" b="6014"/>
          <a:stretch/>
        </p:blipFill>
        <p:spPr>
          <a:xfrm>
            <a:off x="1788097" y="2202872"/>
            <a:ext cx="5448199" cy="4034439"/>
          </a:xfrm>
          <a:prstGeom prst="rect">
            <a:avLst/>
          </a:prstGeom>
        </p:spPr>
      </p:pic>
      <p:pic>
        <p:nvPicPr>
          <p:cNvPr id="13" name="Picture 12" descr="OceanMathLogoPNGclea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4328" y="6093296"/>
            <a:ext cx="1535697" cy="6926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79712" y="1903586"/>
            <a:ext cx="5124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 smtClean="0">
                <a:solidFill>
                  <a:srgbClr val="002060"/>
                </a:solidFill>
              </a:rPr>
              <a:t>Catching the Wave on a Surfboard (Aerial View)</a:t>
            </a:r>
            <a:endParaRPr lang="en-AU" sz="2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Types of Surfing Waves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662" y="980728"/>
            <a:ext cx="74827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Based on Size, there are four main types of </a:t>
            </a:r>
            <a:br>
              <a:rPr lang="en-US" sz="3200" dirty="0" smtClean="0"/>
            </a:br>
            <a:r>
              <a:rPr lang="en-US" sz="3200" dirty="0" smtClean="0"/>
              <a:t>Breaking Wave associated with Surfing.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pic>
        <p:nvPicPr>
          <p:cNvPr id="9" name="Picture 8" descr="WaveTypes800wideJP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635" y="2016224"/>
            <a:ext cx="6455701" cy="48417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5713965" y="4077943"/>
            <a:ext cx="382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Images Source: Google Images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Geometry of The Tube Wave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911622"/>
            <a:ext cx="8825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Geometrical Ratio is used to Describe Tube Waves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pic>
        <p:nvPicPr>
          <p:cNvPr id="9" name="Picture 8" descr="WaveTypes800wideJPG.jpg"/>
          <p:cNvPicPr>
            <a:picLocks noChangeAspect="1"/>
          </p:cNvPicPr>
          <p:nvPr/>
        </p:nvPicPr>
        <p:blipFill>
          <a:blip r:embed="rId3" cstate="print">
            <a:lum bright="-10000" contrast="10000"/>
          </a:blip>
          <a:stretch>
            <a:fillRect/>
          </a:stretch>
        </p:blipFill>
        <p:spPr>
          <a:xfrm>
            <a:off x="3203848" y="1628800"/>
            <a:ext cx="5760640" cy="43204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478" y="6300028"/>
            <a:ext cx="382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Images Source: Google Images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 descr="QuincyDein_BoogieBoardMakena.jpg"/>
          <p:cNvPicPr>
            <a:picLocks noChangeAspect="1"/>
          </p:cNvPicPr>
          <p:nvPr/>
        </p:nvPicPr>
        <p:blipFill>
          <a:blip r:embed="rId4" cstate="print"/>
          <a:srcRect r="2622"/>
          <a:stretch>
            <a:fillRect/>
          </a:stretch>
        </p:blipFill>
        <p:spPr>
          <a:xfrm>
            <a:off x="179512" y="1700808"/>
            <a:ext cx="2952328" cy="2088232"/>
          </a:xfrm>
          <a:prstGeom prst="rect">
            <a:avLst/>
          </a:prstGeom>
        </p:spPr>
      </p:pic>
      <p:pic>
        <p:nvPicPr>
          <p:cNvPr id="11" name="Picture 10" descr="article_zoom_2229_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3" y="3861048"/>
            <a:ext cx="2952328" cy="20882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8032" y="14759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Ocean Depth, Breaker Height, and Wave Speed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6704381" y="3473149"/>
            <a:ext cx="400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David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Sandwell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– http://topex.uscd.edu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WaveSpeedGraphsNewJPG.jpg"/>
          <p:cNvPicPr>
            <a:picLocks noChangeAspect="1"/>
          </p:cNvPicPr>
          <p:nvPr/>
        </p:nvPicPr>
        <p:blipFill>
          <a:blip r:embed="rId3" cstate="print"/>
          <a:srcRect t="5250" b="7168"/>
          <a:stretch>
            <a:fillRect/>
          </a:stretch>
        </p:blipFill>
        <p:spPr>
          <a:xfrm>
            <a:off x="179513" y="1412776"/>
            <a:ext cx="8108974" cy="51994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43408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Dropping In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764704"/>
            <a:ext cx="91886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It is impossible to paddle at the speed of big waves  </a:t>
            </a:r>
          </a:p>
          <a:p>
            <a:r>
              <a:rPr lang="en-US" sz="3200" dirty="0" smtClean="0"/>
              <a:t>to catch them </a:t>
            </a:r>
            <a:r>
              <a:rPr lang="en-US" sz="3200" dirty="0" smtClean="0"/>
              <a:t>directly; </a:t>
            </a:r>
            <a:r>
              <a:rPr lang="en-US" sz="3200" dirty="0" smtClean="0"/>
              <a:t>and </a:t>
            </a:r>
            <a:r>
              <a:rPr lang="en-US" sz="3200" dirty="0" smtClean="0"/>
              <a:t>so </a:t>
            </a:r>
            <a:r>
              <a:rPr lang="en-US" sz="3200" dirty="0" smtClean="0"/>
              <a:t>“Dropping In” is used. 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9752" y="6309320"/>
            <a:ext cx="4118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 http:govisitcostarica.com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dropping-in-good-wave-backwash-matapalo.JPG"/>
          <p:cNvPicPr>
            <a:picLocks noChangeAspect="1"/>
          </p:cNvPicPr>
          <p:nvPr/>
        </p:nvPicPr>
        <p:blipFill>
          <a:blip r:embed="rId3" cstate="print">
            <a:lum contrast="10000"/>
          </a:blip>
          <a:srcRect l="12201" t="4182" b="11819"/>
          <a:stretch>
            <a:fillRect/>
          </a:stretch>
        </p:blipFill>
        <p:spPr>
          <a:xfrm>
            <a:off x="899592" y="1916832"/>
            <a:ext cx="6863660" cy="4392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43408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The other “Dropping In”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764704"/>
            <a:ext cx="85805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“Dropping In” also means stealing another surfer’s</a:t>
            </a:r>
            <a:br>
              <a:rPr lang="en-US" sz="3200" dirty="0" smtClean="0"/>
            </a:br>
            <a:r>
              <a:rPr lang="en-US" sz="3200" dirty="0" smtClean="0"/>
              <a:t>  wave by not giving way via the </a:t>
            </a:r>
            <a:r>
              <a:rPr lang="en-US" sz="3200" dirty="0" smtClean="0"/>
              <a:t>“Inside </a:t>
            </a:r>
            <a:r>
              <a:rPr lang="en-US" sz="3200" dirty="0" smtClean="0"/>
              <a:t>R</a:t>
            </a:r>
            <a:r>
              <a:rPr lang="en-US" sz="3200" dirty="0" smtClean="0"/>
              <a:t>ule”.  </a:t>
            </a:r>
            <a:endParaRPr lang="en-US" sz="3200" dirty="0" smtClean="0"/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75656" y="6309320"/>
            <a:ext cx="567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dirty="0" smtClean="0">
                <a:hlinkClick r:id="rId3"/>
              </a:rPr>
              <a:t>http://www.youtube.com/watch?v=S8f9HVvezMQ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dropping-in-good-wave-backwash-matapalo.JPG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592" y="2024840"/>
            <a:ext cx="6863660" cy="4176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ping-in-good-wave-backwash-matapalo.JPG"/>
          <p:cNvPicPr>
            <a:picLocks noChangeAspect="1"/>
          </p:cNvPicPr>
          <p:nvPr/>
        </p:nvPicPr>
        <p:blipFill>
          <a:blip r:embed="rId2" cstate="print">
            <a:lum contrast="10000"/>
          </a:blip>
          <a:stretch>
            <a:fillRect/>
          </a:stretch>
        </p:blipFill>
        <p:spPr>
          <a:xfrm>
            <a:off x="1475656" y="764704"/>
            <a:ext cx="5976664" cy="585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43408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Speed Gain by Dropping In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3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ping-in-good-wave-backwash-matapal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420888"/>
            <a:ext cx="7317170" cy="41844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43408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Speed of Standard Wave Types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3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1055638"/>
            <a:ext cx="79527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“Dropping In” produces these bottom of wave </a:t>
            </a:r>
          </a:p>
          <a:p>
            <a:r>
              <a:rPr lang="en-US" sz="3200" dirty="0" smtClean="0"/>
              <a:t>speeds for the four standard wave types.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Intro Video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5006" y="908720"/>
            <a:ext cx="6506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Surfing Miscalculations and Random Events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13214" y="6165304"/>
            <a:ext cx="5598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www.youtube.com/watch?v=Fp5Ds_6ck5s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SurfWavesSevenB550x427JPG.jpg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065" y="1470305"/>
            <a:ext cx="7066343" cy="4478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ping-in-good-wave-backwash-matapal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1052736"/>
            <a:ext cx="5976664" cy="55534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008" y="-243408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Dropping In Angle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3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73273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Surfing the Wave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9363" y="764704"/>
            <a:ext cx="8216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Riding the Wave - up and down and turn around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9752" y="6309320"/>
            <a:ext cx="433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http://picasaweb.google.com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DimityStoyleALLGirls10_0018_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1484784"/>
            <a:ext cx="7308304" cy="4860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73273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Surfing the Wave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828001"/>
            <a:ext cx="7990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Examples of Riding the Wave and </a:t>
            </a:r>
            <a:r>
              <a:rPr lang="en-US" sz="3200" dirty="0" err="1" smtClean="0"/>
              <a:t>Manoeuvres</a:t>
            </a:r>
            <a:r>
              <a:rPr lang="en-US" sz="3200" dirty="0" smtClean="0"/>
              <a:t> 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9672" y="6309320"/>
            <a:ext cx="5639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http://www.youtube.com/watch?v=O_oADJ961vo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DimityStoyleALLGirls10_0018_n.jpg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9990" y="1484784"/>
            <a:ext cx="6343491" cy="4860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73273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Surfing Giant Waves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828001"/>
            <a:ext cx="8055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Very high speed only allows basic </a:t>
            </a:r>
            <a:r>
              <a:rPr lang="en-US" sz="3200" dirty="0" err="1" smtClean="0"/>
              <a:t>manoeuvres</a:t>
            </a:r>
            <a:r>
              <a:rPr lang="en-US" sz="3200" dirty="0" smtClean="0"/>
              <a:t>.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9672" y="6309320"/>
            <a:ext cx="559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http://www.youtube.com/watch?v=O9crPOB_9tE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DimityStoyleALLGirls10_0018_n.jpg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552" y="1484784"/>
            <a:ext cx="7912309" cy="4680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73273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Tow-In Surfing for Huge Waves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828001"/>
            <a:ext cx="83952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Jet Ski Tow-In gives enough speed to “safely”</a:t>
            </a:r>
            <a:br>
              <a:rPr lang="en-US" sz="3200" dirty="0" smtClean="0"/>
            </a:br>
            <a:r>
              <a:rPr lang="en-US" sz="3200" dirty="0" smtClean="0"/>
              <a:t>catch gigantic size fast waves. (35mph / 66km/hr)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9672" y="6309320"/>
            <a:ext cx="557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http://www.youtube.com/watch?v=3oS_28utt2Y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DimityStoyleALLGirls10_0018_n.jpg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9672" y="1988840"/>
            <a:ext cx="5688632" cy="4321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201265"/>
            <a:ext cx="91440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Biggest Wave Ride – 100 ft / 30m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980728"/>
            <a:ext cx="8892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Nazarre</a:t>
            </a:r>
            <a:r>
              <a:rPr lang="en-US" sz="3200" dirty="0" smtClean="0"/>
              <a:t> Portugal – Surfers : Brazilian and American 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6829" y="6309320"/>
            <a:ext cx="3763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http://i.telegraph.co.uk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SurfWavesTwentyOne460x287JP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600" y="1772816"/>
            <a:ext cx="7040225" cy="4392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201265"/>
            <a:ext cx="9144000" cy="1470025"/>
          </a:xfrm>
        </p:spPr>
        <p:txBody>
          <a:bodyPr/>
          <a:lstStyle/>
          <a:p>
            <a:r>
              <a:rPr lang="en-US" dirty="0" err="1" smtClean="0">
                <a:solidFill>
                  <a:srgbClr val="A9178D"/>
                </a:solidFill>
                <a:latin typeface="Bauhaus 93" pitchFamily="82" charset="0"/>
              </a:rPr>
              <a:t>Nazzarre</a:t>
            </a:r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 Portugal –  Bathymetry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96" y="980728"/>
            <a:ext cx="92386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Huge Underwater Canyon that the water is channeled </a:t>
            </a:r>
          </a:p>
          <a:p>
            <a:r>
              <a:rPr lang="en-US" sz="3200" dirty="0" smtClean="0"/>
              <a:t>Along, but then suddenly bottoms out near the shore.</a:t>
            </a: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2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8161" y="6309320"/>
            <a:ext cx="329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http://i.ytimg.com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nazarre portugal underwater cany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2276872"/>
            <a:ext cx="5376597" cy="4032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Other Surfing Statistics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39752" y="6309320"/>
            <a:ext cx="443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 Image Source: science.kennesaw.edu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SurfingStatiticsOrigP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9070" y="0"/>
            <a:ext cx="8505859" cy="6858000"/>
          </a:xfrm>
          <a:prstGeom prst="rect">
            <a:avLst/>
          </a:prstGeom>
        </p:spPr>
      </p:pic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3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Artificial </a:t>
            </a:r>
            <a:r>
              <a:rPr lang="en-US" dirty="0" err="1" smtClean="0">
                <a:solidFill>
                  <a:srgbClr val="A9178D"/>
                </a:solidFill>
                <a:latin typeface="Bauhaus 93" pitchFamily="82" charset="0"/>
              </a:rPr>
              <a:t>Surfbreaks</a:t>
            </a:r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862841"/>
            <a:ext cx="82008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err="1"/>
              <a:t>Narrowneck</a:t>
            </a:r>
            <a:r>
              <a:rPr lang="en-AU" sz="3200" dirty="0"/>
              <a:t>, Queensland, Australia</a:t>
            </a:r>
            <a:br>
              <a:rPr lang="en-AU" sz="3200" dirty="0"/>
            </a:br>
            <a:r>
              <a:rPr lang="en-AU" sz="3200" dirty="0"/>
              <a:t>Cables, Western Australia, Australia</a:t>
            </a:r>
            <a:br>
              <a:rPr lang="en-AU" sz="3200" dirty="0"/>
            </a:br>
            <a:r>
              <a:rPr lang="en-AU" sz="3200" dirty="0" err="1"/>
              <a:t>Pratte’s</a:t>
            </a:r>
            <a:r>
              <a:rPr lang="en-AU" sz="3200" dirty="0"/>
              <a:t> Reef, El Segundo, California, Los Angeles</a:t>
            </a:r>
            <a:br>
              <a:rPr lang="en-AU" sz="3200" dirty="0"/>
            </a:br>
            <a:r>
              <a:rPr lang="en-AU" sz="3200" dirty="0" err="1"/>
              <a:t>Bagarra</a:t>
            </a:r>
            <a:r>
              <a:rPr lang="en-AU" sz="3200" dirty="0"/>
              <a:t>, Queensland, </a:t>
            </a:r>
            <a:r>
              <a:rPr lang="en-AU" sz="3200" dirty="0" smtClean="0"/>
              <a:t>Australia</a:t>
            </a:r>
            <a:endParaRPr lang="en-US" sz="3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99592" y="6237312"/>
            <a:ext cx="393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http://surfspotsmap.com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" y="2983193"/>
            <a:ext cx="4797152" cy="31821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2668" y="3148604"/>
            <a:ext cx="30800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Mt </a:t>
            </a:r>
            <a:r>
              <a:rPr lang="en-AU" sz="3200" dirty="0" err="1" smtClean="0"/>
              <a:t>Manganui</a:t>
            </a:r>
            <a:r>
              <a:rPr lang="en-AU" sz="3200" dirty="0"/>
              <a:t>, NZ</a:t>
            </a:r>
            <a:br>
              <a:rPr lang="en-AU" sz="3200" dirty="0"/>
            </a:br>
            <a:r>
              <a:rPr lang="en-AU" sz="3200" dirty="0" err="1"/>
              <a:t>Bornemouth</a:t>
            </a:r>
            <a:r>
              <a:rPr lang="en-AU" sz="3200" dirty="0"/>
              <a:t>, UK</a:t>
            </a:r>
            <a:br>
              <a:rPr lang="en-AU" sz="3200" dirty="0"/>
            </a:br>
            <a:r>
              <a:rPr lang="en-AU" sz="3200" dirty="0" err="1"/>
              <a:t>Kovalam</a:t>
            </a:r>
            <a:r>
              <a:rPr lang="en-AU" sz="3200" dirty="0"/>
              <a:t>, India</a:t>
            </a:r>
            <a:endParaRPr lang="en-US" sz="3200" dirty="0" smtClean="0"/>
          </a:p>
        </p:txBody>
      </p:sp>
      <p:pic>
        <p:nvPicPr>
          <p:cNvPr id="10" name="Picture 9" descr="OceanMathLogoPNGclea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0799" y="6048672"/>
            <a:ext cx="1535697" cy="692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Artificial </a:t>
            </a:r>
            <a:r>
              <a:rPr lang="en-US" dirty="0" err="1" smtClean="0">
                <a:solidFill>
                  <a:srgbClr val="A9178D"/>
                </a:solidFill>
                <a:latin typeface="Bauhaus 93" pitchFamily="82" charset="0"/>
              </a:rPr>
              <a:t>Surfbreaks</a:t>
            </a:r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9947" y="5589240"/>
            <a:ext cx="578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http://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www.youtube.com/watch?v=mGYuj-Ow1rk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34838"/>
            <a:ext cx="6216395" cy="34554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79712" y="980728"/>
            <a:ext cx="5352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Artificial Reef in </a:t>
            </a:r>
            <a:r>
              <a:rPr lang="en-AU" sz="3200" dirty="0" err="1" smtClean="0"/>
              <a:t>Kovalam</a:t>
            </a:r>
            <a:r>
              <a:rPr lang="en-AU" sz="3200" dirty="0"/>
              <a:t>, India</a:t>
            </a:r>
            <a:endParaRPr lang="en-US" sz="3200" dirty="0" smtClean="0"/>
          </a:p>
        </p:txBody>
      </p:sp>
      <p:pic>
        <p:nvPicPr>
          <p:cNvPr id="10" name="Picture 9" descr="OceanMathLogoPNGclea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00799" y="6048672"/>
            <a:ext cx="15356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9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-315416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Mathematics of Surfing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5736" y="1053311"/>
            <a:ext cx="542655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3200" dirty="0" smtClean="0">
                <a:solidFill>
                  <a:srgbClr val="002060"/>
                </a:solidFill>
              </a:rPr>
              <a:t> </a:t>
            </a:r>
            <a:r>
              <a:rPr lang="en-US" sz="3200" b="1" dirty="0" smtClean="0">
                <a:solidFill>
                  <a:srgbClr val="002060"/>
                </a:solidFill>
              </a:rPr>
              <a:t>What Causes Water Waves </a:t>
            </a:r>
          </a:p>
          <a:p>
            <a:pPr>
              <a:buFont typeface="Wingdings" pitchFamily="2" charset="2"/>
              <a:buChar char="v"/>
            </a:pPr>
            <a:r>
              <a:rPr lang="en-US" sz="3200" b="1" dirty="0" smtClean="0">
                <a:solidFill>
                  <a:srgbClr val="002060"/>
                </a:solidFill>
              </a:rPr>
              <a:t> Predicting Large Waves </a:t>
            </a:r>
          </a:p>
          <a:p>
            <a:pPr>
              <a:buFont typeface="Wingdings" pitchFamily="2" charset="2"/>
              <a:buChar char="v"/>
            </a:pPr>
            <a:r>
              <a:rPr lang="en-US" sz="3200" b="1" dirty="0" smtClean="0">
                <a:solidFill>
                  <a:srgbClr val="002060"/>
                </a:solidFill>
              </a:rPr>
              <a:t> Breaking Waves </a:t>
            </a:r>
          </a:p>
          <a:p>
            <a:pPr>
              <a:buFont typeface="Wingdings" pitchFamily="2" charset="2"/>
              <a:buChar char="v"/>
            </a:pPr>
            <a:r>
              <a:rPr lang="en-US" sz="3200" b="1" dirty="0" smtClean="0">
                <a:solidFill>
                  <a:srgbClr val="002060"/>
                </a:solidFill>
              </a:rPr>
              <a:t> Wave Speed Equations </a:t>
            </a:r>
          </a:p>
          <a:p>
            <a:pPr>
              <a:buFont typeface="Wingdings" pitchFamily="2" charset="2"/>
              <a:buChar char="v"/>
            </a:pPr>
            <a:r>
              <a:rPr lang="en-US" sz="3200" b="1" dirty="0" smtClean="0">
                <a:solidFill>
                  <a:srgbClr val="002060"/>
                </a:solidFill>
              </a:rPr>
              <a:t> Effect of Sea Floor</a:t>
            </a:r>
          </a:p>
          <a:p>
            <a:pPr>
              <a:buFont typeface="Wingdings" pitchFamily="2" charset="2"/>
              <a:buChar char="v"/>
            </a:pPr>
            <a:r>
              <a:rPr lang="en-US" sz="3200" b="1" dirty="0" smtClean="0">
                <a:solidFill>
                  <a:srgbClr val="002060"/>
                </a:solidFill>
              </a:rPr>
              <a:t> Parts of a Breaking Wave</a:t>
            </a:r>
          </a:p>
          <a:p>
            <a:pPr>
              <a:buFont typeface="Wingdings" pitchFamily="2" charset="2"/>
              <a:buChar char="v"/>
            </a:pPr>
            <a:r>
              <a:rPr lang="en-US" sz="3200" b="1" dirty="0" smtClean="0">
                <a:solidFill>
                  <a:srgbClr val="002060"/>
                </a:solidFill>
              </a:rPr>
              <a:t> Catching and Riding a Wave </a:t>
            </a:r>
          </a:p>
          <a:p>
            <a:pPr>
              <a:buFont typeface="Wingdings" pitchFamily="2" charset="2"/>
              <a:buChar char="v"/>
            </a:pPr>
            <a:r>
              <a:rPr lang="en-US" sz="3200" b="1" dirty="0" smtClean="0">
                <a:solidFill>
                  <a:srgbClr val="002060"/>
                </a:solidFill>
              </a:rPr>
              <a:t> Artificial Surf Breaks</a:t>
            </a:r>
            <a:endParaRPr lang="en-US" sz="3200" b="1" dirty="0">
              <a:solidFill>
                <a:srgbClr val="002060"/>
              </a:solidFill>
            </a:endParaRPr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3" cstate="print"/>
          <a:srcRect r="59081"/>
          <a:stretch>
            <a:fillRect/>
          </a:stretch>
        </p:blipFill>
        <p:spPr>
          <a:xfrm>
            <a:off x="7812360" y="5661248"/>
            <a:ext cx="1221492" cy="1346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Continuous Waves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80" y="5589240"/>
            <a:ext cx="559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http://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www.youtube.com/watch?v=ljVbieeFn14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733" y="1580457"/>
            <a:ext cx="5349612" cy="40326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28751" y="900009"/>
            <a:ext cx="6239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Can occur in Rivers and Water </a:t>
            </a:r>
            <a:r>
              <a:rPr lang="en-AU" sz="3200" dirty="0"/>
              <a:t>P</a:t>
            </a:r>
            <a:r>
              <a:rPr lang="en-AU" sz="3200" dirty="0" smtClean="0"/>
              <a:t>arks </a:t>
            </a:r>
            <a:endParaRPr lang="en-US" sz="3200" dirty="0" smtClean="0"/>
          </a:p>
        </p:txBody>
      </p:sp>
      <p:pic>
        <p:nvPicPr>
          <p:cNvPr id="10" name="Picture 9" descr="OceanMathLogoPNGclea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00799" y="6048672"/>
            <a:ext cx="15356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9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Surf Aid Mathematics </a:t>
            </a:r>
            <a:r>
              <a:rPr lang="en-US" dirty="0" err="1" smtClean="0">
                <a:solidFill>
                  <a:srgbClr val="A9178D"/>
                </a:solidFill>
                <a:latin typeface="Bauhaus 93" pitchFamily="82" charset="0"/>
              </a:rPr>
              <a:t>Resorces</a:t>
            </a:r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108" y="5877272"/>
            <a:ext cx="7928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hlinkClick r:id="rId2"/>
              </a:rPr>
              <a:t>http://www.surfaidinternational.org/schoolsprogram</a:t>
            </a:r>
            <a:endParaRPr lang="en-US" sz="2800" dirty="0" smtClean="0"/>
          </a:p>
        </p:txBody>
      </p:sp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3" cstate="print"/>
          <a:srcRect r="59081"/>
          <a:stretch>
            <a:fillRect/>
          </a:stretch>
        </p:blipFill>
        <p:spPr>
          <a:xfrm>
            <a:off x="8132708" y="5877272"/>
            <a:ext cx="1045160" cy="11521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85" y="922493"/>
            <a:ext cx="7271692" cy="48830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Mathematics of Surfing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6689" y="3478356"/>
            <a:ext cx="68196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Complete details of all material covered</a:t>
            </a:r>
          </a:p>
          <a:p>
            <a:r>
              <a:rPr lang="en-US" sz="3200" i="1" dirty="0"/>
              <a:t>i</a:t>
            </a:r>
            <a:r>
              <a:rPr lang="en-US" sz="3200" i="1" dirty="0" smtClean="0"/>
              <a:t>n this presentation can be found in the</a:t>
            </a:r>
          </a:p>
          <a:p>
            <a:r>
              <a:rPr lang="en-US" sz="3200" i="1" dirty="0" smtClean="0"/>
              <a:t>“Mathematics of Oceans” lesson on the</a:t>
            </a:r>
          </a:p>
          <a:p>
            <a:r>
              <a:rPr lang="en-US" sz="3200" i="1" dirty="0" smtClean="0"/>
              <a:t>Passy’s World of Mathematics Website: </a:t>
            </a:r>
          </a:p>
          <a:p>
            <a:endParaRPr lang="en-US" sz="3200" dirty="0"/>
          </a:p>
          <a:p>
            <a:r>
              <a:rPr lang="en-US" sz="3200" dirty="0" smtClean="0"/>
              <a:t>  </a:t>
            </a:r>
            <a:r>
              <a:rPr lang="en-US" sz="3200" b="1" dirty="0" smtClean="0">
                <a:solidFill>
                  <a:srgbClr val="002060"/>
                </a:solidFill>
              </a:rPr>
              <a:t>www.passyworldofmathematics.com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1513" t="15120" r="12888" b="44246"/>
          <a:stretch>
            <a:fillRect/>
          </a:stretch>
        </p:blipFill>
        <p:spPr bwMode="auto">
          <a:xfrm>
            <a:off x="611560" y="836712"/>
            <a:ext cx="7920880" cy="2660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OceanMathLogoPNGclear.png"/>
          <p:cNvPicPr>
            <a:picLocks noChangeAspect="1"/>
          </p:cNvPicPr>
          <p:nvPr/>
        </p:nvPicPr>
        <p:blipFill>
          <a:blip r:embed="rId3" cstate="print"/>
          <a:srcRect r="59081"/>
          <a:stretch>
            <a:fillRect/>
          </a:stretch>
        </p:blipFill>
        <p:spPr>
          <a:xfrm>
            <a:off x="7812360" y="5538877"/>
            <a:ext cx="1221492" cy="1346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What Causes Water Waves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99792" y="4149080"/>
            <a:ext cx="367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http://www.culut.com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4581128"/>
            <a:ext cx="851483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cs typeface="Arial" pitchFamily="34" charset="0"/>
              </a:rPr>
              <a:t>When wind blows over the vast expanses of open </a:t>
            </a:r>
          </a:p>
          <a:p>
            <a:r>
              <a:rPr lang="en-US" sz="3200" dirty="0" smtClean="0">
                <a:cs typeface="Arial" pitchFamily="34" charset="0"/>
              </a:rPr>
              <a:t>water, it transfers energy to the water surface </a:t>
            </a:r>
            <a:br>
              <a:rPr lang="en-US" sz="3200" dirty="0" smtClean="0">
                <a:cs typeface="Arial" pitchFamily="34" charset="0"/>
              </a:rPr>
            </a:br>
            <a:r>
              <a:rPr lang="en-US" sz="3200" dirty="0" smtClean="0">
                <a:cs typeface="Arial" pitchFamily="34" charset="0"/>
              </a:rPr>
              <a:t>and creates water waves.  </a:t>
            </a:r>
            <a:br>
              <a:rPr lang="en-US" sz="3200" dirty="0" smtClean="0">
                <a:cs typeface="Arial" pitchFamily="34" charset="0"/>
              </a:rPr>
            </a:br>
            <a:r>
              <a:rPr lang="en-US" sz="3200" dirty="0" smtClean="0">
                <a:cs typeface="Arial" pitchFamily="34" charset="0"/>
              </a:rPr>
              <a:t>Surf Waves come from Ocean Storms.</a:t>
            </a:r>
          </a:p>
        </p:txBody>
      </p:sp>
      <p:pic>
        <p:nvPicPr>
          <p:cNvPr id="7" name="Picture 6" descr="hd-wallpapers-rough-ocean-waves-pictures-photos-images-1920x1200-wallpap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908720"/>
            <a:ext cx="5256584" cy="3285365"/>
          </a:xfrm>
          <a:prstGeom prst="rect">
            <a:avLst/>
          </a:prstGeom>
        </p:spPr>
      </p:pic>
      <p:pic>
        <p:nvPicPr>
          <p:cNvPr id="8" name="Picture 7" descr="OceanMathLogoPNGclea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6296" y="6031433"/>
            <a:ext cx="1944216" cy="876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What Causes Water Waves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pic>
        <p:nvPicPr>
          <p:cNvPr id="7" name="Picture 6" descr="ocean06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8614" y="1700808"/>
            <a:ext cx="6941778" cy="48245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97302" y="6372036"/>
            <a:ext cx="44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http://www.seafriends.org.nz 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OceanMathLogoPNGclear.png"/>
          <p:cNvPicPr>
            <a:picLocks noChangeAspect="1"/>
          </p:cNvPicPr>
          <p:nvPr/>
        </p:nvPicPr>
        <p:blipFill>
          <a:blip r:embed="rId3" cstate="print"/>
          <a:srcRect r="59081"/>
          <a:stretch>
            <a:fillRect/>
          </a:stretch>
        </p:blipFill>
        <p:spPr>
          <a:xfrm>
            <a:off x="7884368" y="5661248"/>
            <a:ext cx="1221492" cy="13465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9974" y="980728"/>
            <a:ext cx="829849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Wave Energy = Wind Speed   x  Wind Duration  x  Fetch Distance 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Predicting Large Waves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1640" y="4869160"/>
            <a:ext cx="4738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Causes Water Waves </a:t>
            </a:r>
          </a:p>
        </p:txBody>
      </p:sp>
      <p:pic>
        <p:nvPicPr>
          <p:cNvPr id="7" name="Picture 6" descr="SurfwavesOneP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927117"/>
            <a:ext cx="7236296" cy="53822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4332" y="6372036"/>
            <a:ext cx="660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 Mechanics of Mavericks at http://www.surfline.com 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OceanMathLogoPNGclear.png"/>
          <p:cNvPicPr>
            <a:picLocks noChangeAspect="1"/>
          </p:cNvPicPr>
          <p:nvPr/>
        </p:nvPicPr>
        <p:blipFill>
          <a:blip r:embed="rId3" cstate="print"/>
          <a:srcRect r="59081"/>
          <a:stretch>
            <a:fillRect/>
          </a:stretch>
        </p:blipFill>
        <p:spPr>
          <a:xfrm>
            <a:off x="7956376" y="5682893"/>
            <a:ext cx="1221492" cy="1346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040" y="-2012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A9178D"/>
                </a:solidFill>
                <a:latin typeface="Bauhaus 93" pitchFamily="82" charset="0"/>
              </a:rPr>
              <a:t>Predicting Large Waves </a:t>
            </a:r>
            <a:endParaRPr lang="en-US" dirty="0">
              <a:solidFill>
                <a:srgbClr val="A9178D"/>
              </a:solidFill>
              <a:latin typeface="Bauhaus 93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1640" y="4869160"/>
            <a:ext cx="4738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Causes Water Waves </a:t>
            </a:r>
          </a:p>
        </p:txBody>
      </p:sp>
      <p:pic>
        <p:nvPicPr>
          <p:cNvPr id="7" name="Picture 6" descr="SurfwavesOneP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980728"/>
            <a:ext cx="8275968" cy="46862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3648" y="5661248"/>
            <a:ext cx="660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 Mechanics of Mavericks at http://www.surfline.com 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OceanMathLogoPNGclear.png"/>
          <p:cNvPicPr>
            <a:picLocks noChangeAspect="1"/>
          </p:cNvPicPr>
          <p:nvPr/>
        </p:nvPicPr>
        <p:blipFill>
          <a:blip r:embed="rId3" cstate="print"/>
          <a:srcRect r="59081"/>
          <a:stretch>
            <a:fillRect/>
          </a:stretch>
        </p:blipFill>
        <p:spPr>
          <a:xfrm>
            <a:off x="7956376" y="5682893"/>
            <a:ext cx="1221492" cy="1346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1147</Words>
  <Application>Microsoft Office PowerPoint</Application>
  <PresentationFormat>On-screen Show (4:3)</PresentationFormat>
  <Paragraphs>182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Office Theme</vt:lpstr>
      <vt:lpstr>1_Office Theme</vt:lpstr>
      <vt:lpstr>Waves &amp; Surfing Surfboard Design and Geometry Power Generation from Waves Tsunamis Sharks Ships</vt:lpstr>
      <vt:lpstr>Paul Pascoe</vt:lpstr>
      <vt:lpstr>Mathematics of Surfing </vt:lpstr>
      <vt:lpstr>Intro Video </vt:lpstr>
      <vt:lpstr>Mathematics of Surfing </vt:lpstr>
      <vt:lpstr>What Causes Water Waves </vt:lpstr>
      <vt:lpstr>What Causes Water Waves </vt:lpstr>
      <vt:lpstr>Predicting Large Waves </vt:lpstr>
      <vt:lpstr>Predicting Large Waves </vt:lpstr>
      <vt:lpstr>Breaking Waves </vt:lpstr>
      <vt:lpstr>Deep Water Waves </vt:lpstr>
      <vt:lpstr>Water Wave Motion</vt:lpstr>
      <vt:lpstr>Water Wave Motion</vt:lpstr>
      <vt:lpstr>The Three Wave Zones </vt:lpstr>
      <vt:lpstr>Water Wave Equations - Shape </vt:lpstr>
      <vt:lpstr>Three Zone Waves  - Speed Equations</vt:lpstr>
      <vt:lpstr>Three Zone Waves  - Speed Equations</vt:lpstr>
      <vt:lpstr>Computer Modeling Waves </vt:lpstr>
      <vt:lpstr>Computer Modeling - Variables </vt:lpstr>
      <vt:lpstr>Computer Modeling - Equations </vt:lpstr>
      <vt:lpstr>Computer Modeling Waves </vt:lpstr>
      <vt:lpstr>Effect of Sea Floor </vt:lpstr>
      <vt:lpstr>Effect of Sea Floor </vt:lpstr>
      <vt:lpstr>Effect of Sea Floor </vt:lpstr>
      <vt:lpstr>Effect of Tides </vt:lpstr>
      <vt:lpstr>Effect of Tides </vt:lpstr>
      <vt:lpstr>Effect of Tides </vt:lpstr>
      <vt:lpstr>Parts of a Breaking Wave</vt:lpstr>
      <vt:lpstr>Catching a Wave</vt:lpstr>
      <vt:lpstr>Catching a Wave - The Equation </vt:lpstr>
      <vt:lpstr>Professor Neville de Mestre VIDEO </vt:lpstr>
      <vt:lpstr>Paddle Speed Equation </vt:lpstr>
      <vt:lpstr>Types of Surfing Waves </vt:lpstr>
      <vt:lpstr>Geometry of The Tube Wave </vt:lpstr>
      <vt:lpstr>Ocean Depth, Breaker Height, and Wave Speed </vt:lpstr>
      <vt:lpstr>Dropping In </vt:lpstr>
      <vt:lpstr>The other “Dropping In” </vt:lpstr>
      <vt:lpstr>Speed Gain by Dropping In </vt:lpstr>
      <vt:lpstr>Speed of Standard Wave Types </vt:lpstr>
      <vt:lpstr>Dropping In Angle </vt:lpstr>
      <vt:lpstr>Surfing the Wave </vt:lpstr>
      <vt:lpstr>Surfing the Wave </vt:lpstr>
      <vt:lpstr>Surfing Giant Waves </vt:lpstr>
      <vt:lpstr>Tow-In Surfing for Huge Waves </vt:lpstr>
      <vt:lpstr>Biggest Wave Ride – 100 ft / 30m</vt:lpstr>
      <vt:lpstr>Nazzarre Portugal –  Bathymetry </vt:lpstr>
      <vt:lpstr>Other Surfing Statistics </vt:lpstr>
      <vt:lpstr>Artificial Surfbreaks </vt:lpstr>
      <vt:lpstr>Artificial Surfbreaks </vt:lpstr>
      <vt:lpstr>Continuous Waves </vt:lpstr>
      <vt:lpstr>Surf Aid Mathematics Resorces </vt:lpstr>
      <vt:lpstr>Mathematics of Surfing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 of Surfing</dc:title>
  <dc:creator>Passy</dc:creator>
  <cp:lastModifiedBy>Passy</cp:lastModifiedBy>
  <cp:revision>144</cp:revision>
  <dcterms:created xsi:type="dcterms:W3CDTF">2013-11-18T08:37:25Z</dcterms:created>
  <dcterms:modified xsi:type="dcterms:W3CDTF">2013-12-03T02:16:54Z</dcterms:modified>
</cp:coreProperties>
</file>